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57" r:id="rId4"/>
    <p:sldId id="260" r:id="rId5"/>
    <p:sldId id="259" r:id="rId6"/>
    <p:sldId id="261" r:id="rId7"/>
    <p:sldId id="263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058CA-6840-4F4B-A6C0-769958EE909E}" type="datetimeFigureOut">
              <a:rPr lang="ru-RU" smtClean="0"/>
              <a:pPr/>
              <a:t>19.08.2023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D9F8E-6EFE-4C58-AA6D-D41636F2D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D9F8E-6EFE-4C58-AA6D-D41636F2D02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8CDF2-731B-4930-ADB1-17079DE8C5CA}" type="datetimeFigureOut">
              <a:rPr lang="ru-RU" smtClean="0"/>
              <a:pPr/>
              <a:t>19.08.2023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C23-EB8A-4EE6-8FB3-A154F0D2F7E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292" name="Picture 4" descr="https://illustrators.ru/uploads/illustration/image/889443/img405.jpg"/>
          <p:cNvPicPr>
            <a:picLocks noChangeAspect="1" noChangeArrowheads="1"/>
          </p:cNvPicPr>
          <p:nvPr userDrawn="1"/>
        </p:nvPicPr>
        <p:blipFill>
          <a:blip r:embed="rId2" cstate="print"/>
          <a:srcRect r="2432" b="2094"/>
          <a:stretch>
            <a:fillRect/>
          </a:stretch>
        </p:blipFill>
        <p:spPr bwMode="auto">
          <a:xfrm>
            <a:off x="-2" y="-2"/>
            <a:ext cx="9144000" cy="6802911"/>
          </a:xfrm>
          <a:prstGeom prst="rect">
            <a:avLst/>
          </a:prstGeom>
          <a:noFill/>
        </p:spPr>
      </p:pic>
      <p:sp>
        <p:nvSpPr>
          <p:cNvPr id="9" name="Рамка 8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11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20" b="64137"/>
          <a:stretch>
            <a:fillRect/>
          </a:stretch>
        </p:blipFill>
        <p:spPr bwMode="auto">
          <a:xfrm>
            <a:off x="6300192" y="3645024"/>
            <a:ext cx="1152128" cy="848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052" t="58815" r="9882"/>
          <a:stretch>
            <a:fillRect/>
          </a:stretch>
        </p:blipFill>
        <p:spPr bwMode="auto">
          <a:xfrm flipH="1">
            <a:off x="8316416" y="4149080"/>
            <a:ext cx="601949" cy="86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s://drasler.ru/wp-content/uploads/2023/05/%D0%9A%D0%B0%D1%80%D1%82%D0%B8%D0%BD%D0%BA%D0%B8-%D0%B6%D0%B8%D0%B2%D0%BE%D1%82%D0%BD%D1%8B%D1%85-%D0%BB%D0%B8%D1%81%D0%B0-%D0%B4%D0%BB%D1%8F-%D0%B4%D0%B5%D1%82%D0%B5%D0%B9-17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948" t="5436" r="14300" b="45547"/>
          <a:stretch>
            <a:fillRect/>
          </a:stretch>
        </p:blipFill>
        <p:spPr bwMode="auto">
          <a:xfrm>
            <a:off x="7452320" y="3933056"/>
            <a:ext cx="648072" cy="70207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8CDF2-731B-4930-ADB1-17079DE8C5CA}" type="datetimeFigureOut">
              <a:rPr lang="ru-RU" smtClean="0"/>
              <a:pPr/>
              <a:t>19.08.2023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C23-EB8A-4EE6-8FB3-A154F0D2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8CDF2-731B-4930-ADB1-17079DE8C5CA}" type="datetimeFigureOut">
              <a:rPr lang="ru-RU" smtClean="0"/>
              <a:pPr/>
              <a:t>19.08.2023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C23-EB8A-4EE6-8FB3-A154F0D2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8CDF2-731B-4930-ADB1-17079DE8C5CA}" type="datetimeFigureOut">
              <a:rPr lang="ru-RU" smtClean="0"/>
              <a:pPr/>
              <a:t>19.08.2023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C23-EB8A-4EE6-8FB3-A154F0D2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8CDF2-731B-4930-ADB1-17079DE8C5CA}" type="datetimeFigureOut">
              <a:rPr lang="ru-RU" smtClean="0"/>
              <a:pPr/>
              <a:t>19.08.2023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C23-EB8A-4EE6-8FB3-A154F0D2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8CDF2-731B-4930-ADB1-17079DE8C5CA}" type="datetimeFigureOut">
              <a:rPr lang="ru-RU" smtClean="0"/>
              <a:pPr/>
              <a:t>19.08.2023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C23-EB8A-4EE6-8FB3-A154F0D2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8CDF2-731B-4930-ADB1-17079DE8C5CA}" type="datetimeFigureOut">
              <a:rPr lang="ru-RU" smtClean="0"/>
              <a:pPr/>
              <a:t>19.08.2023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C23-EB8A-4EE6-8FB3-A154F0D2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8CDF2-731B-4930-ADB1-17079DE8C5CA}" type="datetimeFigureOut">
              <a:rPr lang="ru-RU" smtClean="0"/>
              <a:pPr/>
              <a:t>19.08.2023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C23-EB8A-4EE6-8FB3-A154F0D2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8CDF2-731B-4930-ADB1-17079DE8C5CA}" type="datetimeFigureOut">
              <a:rPr lang="ru-RU" smtClean="0"/>
              <a:pPr/>
              <a:t>19.08.2023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C23-EB8A-4EE6-8FB3-A154F0D2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8CDF2-731B-4930-ADB1-17079DE8C5CA}" type="datetimeFigureOut">
              <a:rPr lang="ru-RU" smtClean="0"/>
              <a:pPr/>
              <a:t>19.08.2023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C23-EB8A-4EE6-8FB3-A154F0D2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8CDF2-731B-4930-ADB1-17079DE8C5CA}" type="datetimeFigureOut">
              <a:rPr lang="ru-RU" smtClean="0"/>
              <a:pPr/>
              <a:t>19.08.2023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C23-EB8A-4EE6-8FB3-A154F0D2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8CDF2-731B-4930-ADB1-17079DE8C5CA}" type="datetimeFigureOut">
              <a:rPr lang="ru-RU" smtClean="0"/>
              <a:pPr/>
              <a:t>19.08.2023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00C23-EB8A-4EE6-8FB3-A154F0D2F7E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https://gas-kvas.com/uploads/posts/2023-02/1676364276_gas-kvas-com-p-zayats-zimoi-detskii-risunok-40.jpg"/>
          <p:cNvPicPr>
            <a:picLocks noChangeAspect="1" noChangeArrowheads="1"/>
          </p:cNvPicPr>
          <p:nvPr userDrawn="1"/>
        </p:nvPicPr>
        <p:blipFill>
          <a:blip r:embed="rId13" cstate="print"/>
          <a:srcRect t="71245" r="83726" b="1327"/>
          <a:stretch>
            <a:fillRect/>
          </a:stretch>
        </p:blipFill>
        <p:spPr bwMode="auto">
          <a:xfrm flipH="1">
            <a:off x="-1" y="0"/>
            <a:ext cx="9144000" cy="6858000"/>
          </a:xfrm>
          <a:prstGeom prst="rect">
            <a:avLst/>
          </a:prstGeom>
          <a:noFill/>
        </p:spPr>
      </p:pic>
      <p:sp>
        <p:nvSpPr>
          <p:cNvPr id="8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11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4.jpe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static1.bigstockphoto.com/2/2/4/large1500/42271516.jpg" TargetMode="External"/><Relationship Id="rId3" Type="http://schemas.openxmlformats.org/officeDocument/2006/relationships/hyperlink" Target="https://polinka.top/uploads/posts/2023-06/thumbs/1685754038_polinka-top-p-yashcheritsa-kartinka-dlya-detei-vkontakte-30.png" TargetMode="External"/><Relationship Id="rId7" Type="http://schemas.openxmlformats.org/officeDocument/2006/relationships/hyperlink" Target="https://drasler.ru/wp-content/uploads/2023/05/%D0%9A%D0%B0%D1%80%D1%82%D0%B8%D0%BD%D0%BA%D0%B8-%D0%B6%D0%B8%D0%B2%D0%BE%D1%82%D0%BD%D1%8B%D1%85-%D0%BB%D0%B8%D1%81%D0%B0-%D0%B4%D0%BB%D1%8F-%D0%B4%D0%B5%D1%82%D0%B5%D0%B9-17.jpg" TargetMode="External"/><Relationship Id="rId2" Type="http://schemas.openxmlformats.org/officeDocument/2006/relationships/hyperlink" Target="https://illustrators.ru/uploads/illustration/image/889443/img405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ykaleidoscope.ru/x/uploads/posts/2022-09/thumbs/1663115275_8-mykaleidoscope-ru-p-veselii-kuznechik-emotsii-10.png" TargetMode="External"/><Relationship Id="rId5" Type="http://schemas.openxmlformats.org/officeDocument/2006/relationships/hyperlink" Target="https://i.pinimg.com/originals/45/a5/e0/45a5e03c2efeda75554c64615ae0eef4.jpg" TargetMode="External"/><Relationship Id="rId4" Type="http://schemas.openxmlformats.org/officeDocument/2006/relationships/hyperlink" Target="http://stickers-muraux-enfant.fr/5461-thickbox_default/sticker-Autocollant-enfant-grenouille-E05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x-lines.ru/letters/i/cyrillicfancy/0573/436fd0/40/1/4n1pdy6ozzemiwcg4nhpbxsozzembwf54ggpbxqosdea6egosxeabwfo4n6pbxstomem5wf64gy7dysttoodregozmemzwfo4gy7dy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88640"/>
            <a:ext cx="5220000" cy="282162"/>
          </a:xfrm>
          <a:prstGeom prst="rect">
            <a:avLst/>
          </a:prstGeom>
          <a:noFill/>
        </p:spPr>
      </p:pic>
      <p:pic>
        <p:nvPicPr>
          <p:cNvPr id="3" name="Picture 8" descr="https://x-lines.ru/letters/i/cyrillicfancy/0734/2d8226/30/1/4nqpbcgtomemmwfh4napdysozdeaxwfi4gy7bqsosdea6egosxeabwfo4n6pbxstomem5wf64gy7dystt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6085" y="548680"/>
            <a:ext cx="2886075" cy="409575"/>
          </a:xfrm>
          <a:prstGeom prst="rect">
            <a:avLst/>
          </a:prstGeom>
          <a:noFill/>
        </p:spPr>
      </p:pic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3042000" y="6093296"/>
            <a:ext cx="3060000" cy="709851"/>
          </a:xfrm>
          <a:prstGeom prst="round2SameRect">
            <a:avLst/>
          </a:prstGeom>
          <a:solidFill>
            <a:schemeClr val="bg1">
              <a:alpha val="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Работу выполнила учитель начальных классов</a:t>
            </a:r>
          </a:p>
          <a:p>
            <a:pPr algn="ctr"/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МОУ  </a:t>
            </a:r>
            <a:r>
              <a:rPr lang="ru-RU" sz="12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Новкинская</a:t>
            </a: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ООШ Владимирской области</a:t>
            </a:r>
          </a:p>
          <a:p>
            <a:pPr algn="ctr"/>
            <a:r>
              <a:rPr lang="ru-RU" sz="1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Курова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Татьяна Владимировна 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222" name="Picture 6" descr="https://x-lines.ru/letters/i/cyrillicfancy/1565/f48b15/40/1/4np7bqgto8ea3wfardemxwfo4na7bcgosmea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060848"/>
            <a:ext cx="3105150" cy="676276"/>
          </a:xfrm>
          <a:prstGeom prst="rect">
            <a:avLst/>
          </a:prstGeom>
          <a:noFill/>
        </p:spPr>
      </p:pic>
      <p:pic>
        <p:nvPicPr>
          <p:cNvPr id="9224" name="Picture 8" descr="https://x-lines.ru/letters/i/cyrillicfancy/0777/a25311/30/1/4nm7bcgozzea9wcn4nhpbpjygr4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1340768"/>
            <a:ext cx="2124075" cy="3429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052736"/>
            <a:ext cx="75517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                       Дорогой друг!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     Для того чтобы быть успешным в обучении, ты должен прежде всего уметь работать с информацией: находить её, отделять нужное от ненужного, проверять факты, анализировать, обобщать и – что очень важно – перекладывать на собственный опыт.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     Функциональная грамотность – это способность применять знания, полученные в школе, для решения повседневных задач.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      В разделе «Математическая грамотность» ты будешь помогать героям произведений решать непростые задачи, применять математические законы и правила в жизни.    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                        Желаю удачи!</a:t>
            </a:r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8532440" y="6453336"/>
            <a:ext cx="432048" cy="288032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4581128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Когда мама-лиса впервые проводила лисят на прогулку? Отметь свой ответ так    .  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79912" y="2164794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Задание 1</a:t>
            </a:r>
            <a:endParaRPr lang="ru-RU" sz="2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8641"/>
            <a:ext cx="8640960" cy="2031325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cs typeface="Times New Roman" pitchFamily="18" charset="0"/>
              </a:rPr>
              <a:t>   Лисята подрастают очень быстро. На двадцатый день детёныши уже начинают</a:t>
            </a:r>
          </a:p>
          <a:p>
            <a:r>
              <a:rPr lang="ru-RU" b="1" dirty="0" smtClean="0">
                <a:cs typeface="Times New Roman" pitchFamily="18" charset="0"/>
              </a:rPr>
              <a:t>вылезать из норы.</a:t>
            </a:r>
          </a:p>
          <a:p>
            <a:r>
              <a:rPr lang="ru-RU" b="1" dirty="0" smtClean="0">
                <a:cs typeface="Times New Roman" pitchFamily="18" charset="0"/>
              </a:rPr>
              <a:t>   Родителям прокормить прожорливых детёнышей нелегко. Они не только приносят в нору живых мышей, птиц и мелких зверей, но и начинают обучать малышей  азам охоты. Сначала лисята охотятся на майских жуков и кузнечиков, но постепенно приучаются и к добыче более крупной дичи: мышей-полёвок, ящериц, лягушек.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564904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 этом году потомство в лисьей семье появилось 3 числа второго весеннего месяца. Отметь на календаре день рождения лисят.</a:t>
            </a:r>
          </a:p>
          <a:p>
            <a:endParaRPr lang="ru-RU" b="1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44.png"/>
          <p:cNvPicPr>
            <a:picLocks noChangeAspect="1"/>
          </p:cNvPicPr>
          <p:nvPr/>
        </p:nvPicPr>
        <p:blipFill>
          <a:blip r:embed="rId3" cstate="print"/>
          <a:srcRect t="31157" r="1822" b="49878"/>
          <a:stretch>
            <a:fillRect/>
          </a:stretch>
        </p:blipFill>
        <p:spPr>
          <a:xfrm>
            <a:off x="1043608" y="3284984"/>
            <a:ext cx="7272808" cy="135158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3528" y="5589240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Когда в лисьей семье появилось потомство в прошлом году, если впервые из норы лисята вышли 20 апреля?</a:t>
            </a:r>
          </a:p>
        </p:txBody>
      </p:sp>
      <p:sp>
        <p:nvSpPr>
          <p:cNvPr id="9" name="Кольцо 8"/>
          <p:cNvSpPr/>
          <p:nvPr/>
        </p:nvSpPr>
        <p:spPr>
          <a:xfrm>
            <a:off x="4427984" y="4221088"/>
            <a:ext cx="288000" cy="215992"/>
          </a:xfrm>
          <a:prstGeom prst="donut">
            <a:avLst>
              <a:gd name="adj" fmla="val 6395"/>
            </a:avLst>
          </a:prstGeom>
          <a:solidFill>
            <a:srgbClr val="7030A0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83920" y="5220072"/>
            <a:ext cx="288000" cy="288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1" name="Рисунок 10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19904" y="5229200"/>
            <a:ext cx="288000" cy="288000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3779912" y="5229200"/>
            <a:ext cx="1440160" cy="288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22 апреля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27584" y="5229200"/>
            <a:ext cx="1440160" cy="288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23 апреля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>
            <a:hlinkClick r:id="" action="ppaction://noaction">
              <a:snd r:embed="rId5" name="wind.wav"/>
            </a:hlinkClick>
          </p:cNvPr>
          <p:cNvSpPr/>
          <p:nvPr/>
        </p:nvSpPr>
        <p:spPr>
          <a:xfrm>
            <a:off x="395536" y="5220072"/>
            <a:ext cx="288000" cy="288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04248" y="5229240"/>
            <a:ext cx="1440160" cy="288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22 марта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>
            <a:hlinkClick r:id="" action="ppaction://noaction">
              <a:snd r:embed="rId5" name="wind.wav"/>
            </a:hlinkClick>
          </p:cNvPr>
          <p:cNvSpPr/>
          <p:nvPr/>
        </p:nvSpPr>
        <p:spPr>
          <a:xfrm>
            <a:off x="6408256" y="5220112"/>
            <a:ext cx="288000" cy="288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16208" y="6309320"/>
            <a:ext cx="288000" cy="288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8" name="Рисунок 17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752160" y="6318408"/>
            <a:ext cx="288000" cy="28800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5148064" y="6318448"/>
            <a:ext cx="1116000" cy="288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 апреля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27584" y="6318448"/>
            <a:ext cx="1116000" cy="288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 марта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>
            <a:hlinkClick r:id="" action="ppaction://noaction">
              <a:snd r:embed="rId5" name="wind.wav"/>
            </a:hlinkClick>
          </p:cNvPr>
          <p:cNvSpPr/>
          <p:nvPr/>
        </p:nvSpPr>
        <p:spPr>
          <a:xfrm>
            <a:off x="395536" y="6309320"/>
            <a:ext cx="288000" cy="288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308304" y="6318488"/>
            <a:ext cx="1116000" cy="288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 апреля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>
            <a:hlinkClick r:id="" action="ppaction://noaction">
              <a:snd r:embed="rId5" name="wind.wav"/>
            </a:hlinkClick>
          </p:cNvPr>
          <p:cNvSpPr/>
          <p:nvPr/>
        </p:nvSpPr>
        <p:spPr>
          <a:xfrm>
            <a:off x="6876448" y="6309360"/>
            <a:ext cx="288000" cy="288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987824" y="6318448"/>
            <a:ext cx="1116000" cy="288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9 мая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>
            <a:hlinkClick r:id="" action="ppaction://noaction">
              <a:snd r:embed="rId5" name="wind.wav"/>
            </a:hlinkClick>
          </p:cNvPr>
          <p:cNvSpPr/>
          <p:nvPr/>
        </p:nvSpPr>
        <p:spPr>
          <a:xfrm>
            <a:off x="2555968" y="6309320"/>
            <a:ext cx="288000" cy="288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6" name="Рисунок 25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47664" y="4869192"/>
            <a:ext cx="288000" cy="288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524328" y="2924944"/>
            <a:ext cx="136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 на календарь!</a:t>
            </a:r>
            <a:endParaRPr lang="ru-RU" sz="1050" dirty="0"/>
          </a:p>
        </p:txBody>
      </p:sp>
      <p:sp>
        <p:nvSpPr>
          <p:cNvPr id="28" name="Стрелка вправо 27">
            <a:hlinkClick r:id="" action="ppaction://hlinkshowjump?jump=nextslide"/>
          </p:cNvPr>
          <p:cNvSpPr/>
          <p:nvPr/>
        </p:nvSpPr>
        <p:spPr>
          <a:xfrm>
            <a:off x="8532440" y="6453336"/>
            <a:ext cx="432048" cy="288032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2348952"/>
          <a:ext cx="806489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Смелый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Ловкий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Зоркий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Мыши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Ящерицы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Лягушки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 l="1322" t="37384" r="68280" b="37693"/>
          <a:stretch>
            <a:fillRect/>
          </a:stretch>
        </p:blipFill>
        <p:spPr bwMode="auto">
          <a:xfrm>
            <a:off x="2555776" y="3141040"/>
            <a:ext cx="1872207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779912" y="116632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Задание 2</a:t>
            </a:r>
            <a:endParaRPr lang="ru-RU" sz="2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48680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Однажды на прогулке три брата — Смелый, Ловкий и Зоркий — охотились на мышей-полёвок, ящериц, лягушек. Каждый из них охотился за кем-то одним. Кто на кого охотился, если известно, что Смелый не охотился на мышей, а Ловкий не охотился на мышей и ящериц?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393305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Запиши ответ.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437112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Лисёнок Смелый охотился на                        , лисёнок Ловкий охотился на                        ,</a:t>
            </a:r>
          </a:p>
          <a:p>
            <a:endParaRPr lang="ru-RU" dirty="0" smtClean="0"/>
          </a:p>
          <a:p>
            <a:r>
              <a:rPr lang="ru-RU" dirty="0" smtClean="0"/>
              <a:t>лисёнок Зоркий –  на                        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1322" t="3670" r="68434" b="71407"/>
          <a:stretch>
            <a:fillRect/>
          </a:stretch>
        </p:blipFill>
        <p:spPr bwMode="auto">
          <a:xfrm>
            <a:off x="2555776" y="2745032"/>
            <a:ext cx="1872208" cy="3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https://buday21.files.wordpress.com/2012/10/math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EEBFE"/>
              </a:clrFrom>
              <a:clrTo>
                <a:srgbClr val="EEEBFE">
                  <a:alpha val="0"/>
                </a:srgbClr>
              </a:clrTo>
            </a:clrChange>
          </a:blip>
          <a:srcRect l="50000" t="30520" b="33874"/>
          <a:stretch>
            <a:fillRect/>
          </a:stretch>
        </p:blipFill>
        <p:spPr bwMode="auto">
          <a:xfrm>
            <a:off x="3203848" y="2853008"/>
            <a:ext cx="390851" cy="144000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 l="1322" t="3670" r="68434" b="71407"/>
          <a:stretch>
            <a:fillRect/>
          </a:stretch>
        </p:blipFill>
        <p:spPr bwMode="auto">
          <a:xfrm>
            <a:off x="4572000" y="2745032"/>
            <a:ext cx="1872208" cy="3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https://buday21.files.wordpress.com/2012/10/math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EEBFE"/>
              </a:clrFrom>
              <a:clrTo>
                <a:srgbClr val="EEEBFE">
                  <a:alpha val="0"/>
                </a:srgbClr>
              </a:clrTo>
            </a:clrChange>
          </a:blip>
          <a:srcRect l="50000" t="30520" b="33874"/>
          <a:stretch>
            <a:fillRect/>
          </a:stretch>
        </p:blipFill>
        <p:spPr bwMode="auto">
          <a:xfrm>
            <a:off x="5292080" y="2853008"/>
            <a:ext cx="390851" cy="144000"/>
          </a:xfrm>
          <a:prstGeom prst="rect">
            <a:avLst/>
          </a:prstGeom>
          <a:noFill/>
        </p:spPr>
      </p:pic>
      <p:pic>
        <p:nvPicPr>
          <p:cNvPr id="15" name="Picture 4" descr="https://buday21.files.wordpress.com/2012/10/math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EEEBFE"/>
              </a:clrFrom>
              <a:clrTo>
                <a:srgbClr val="EEEBFE">
                  <a:alpha val="0"/>
                </a:srgbClr>
              </a:clrTo>
            </a:clrChange>
          </a:blip>
          <a:srcRect t="4494" r="50306"/>
          <a:stretch>
            <a:fillRect/>
          </a:stretch>
        </p:blipFill>
        <p:spPr bwMode="auto">
          <a:xfrm>
            <a:off x="3275856" y="3141040"/>
            <a:ext cx="325859" cy="324000"/>
          </a:xfrm>
          <a:prstGeom prst="rect">
            <a:avLst/>
          </a:prstGeom>
          <a:noFill/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/>
          <a:srcRect l="1322" t="3670" r="68434" b="71407"/>
          <a:stretch>
            <a:fillRect/>
          </a:stretch>
        </p:blipFill>
        <p:spPr bwMode="auto">
          <a:xfrm>
            <a:off x="6588224" y="2745032"/>
            <a:ext cx="1872208" cy="3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 descr="https://buday21.files.wordpress.com/2012/10/math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EEEBFE"/>
              </a:clrFrom>
              <a:clrTo>
                <a:srgbClr val="EEEBFE">
                  <a:alpha val="0"/>
                </a:srgbClr>
              </a:clrTo>
            </a:clrChange>
          </a:blip>
          <a:srcRect t="4494" r="50306"/>
          <a:stretch>
            <a:fillRect/>
          </a:stretch>
        </p:blipFill>
        <p:spPr bwMode="auto">
          <a:xfrm>
            <a:off x="7308304" y="2781000"/>
            <a:ext cx="325859" cy="324000"/>
          </a:xfrm>
          <a:prstGeom prst="rect">
            <a:avLst/>
          </a:prstGeom>
          <a:noFill/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 cstate="print"/>
          <a:srcRect l="1322" t="37384" r="68280" b="37693"/>
          <a:stretch>
            <a:fillRect/>
          </a:stretch>
        </p:blipFill>
        <p:spPr bwMode="auto">
          <a:xfrm>
            <a:off x="4572000" y="3141040"/>
            <a:ext cx="1872207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 descr="https://buday21.files.wordpress.com/2012/10/math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EEBFE"/>
              </a:clrFrom>
              <a:clrTo>
                <a:srgbClr val="EEEBFE">
                  <a:alpha val="0"/>
                </a:srgbClr>
              </a:clrTo>
            </a:clrChange>
          </a:blip>
          <a:srcRect l="50000" t="30520" b="33874"/>
          <a:stretch>
            <a:fillRect/>
          </a:stretch>
        </p:blipFill>
        <p:spPr bwMode="auto">
          <a:xfrm>
            <a:off x="5292080" y="3213048"/>
            <a:ext cx="390851" cy="144000"/>
          </a:xfrm>
          <a:prstGeom prst="rect">
            <a:avLst/>
          </a:prstGeom>
          <a:noFill/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/>
          <a:srcRect l="1322" t="3670" r="68434" b="71407"/>
          <a:stretch>
            <a:fillRect/>
          </a:stretch>
        </p:blipFill>
        <p:spPr bwMode="auto">
          <a:xfrm>
            <a:off x="4572000" y="3501080"/>
            <a:ext cx="1872208" cy="3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4" descr="https://buday21.files.wordpress.com/2012/10/math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EEEBFE"/>
              </a:clrFrom>
              <a:clrTo>
                <a:srgbClr val="EEEBFE">
                  <a:alpha val="0"/>
                </a:srgbClr>
              </a:clrTo>
            </a:clrChange>
          </a:blip>
          <a:srcRect t="4494" r="50306"/>
          <a:stretch>
            <a:fillRect/>
          </a:stretch>
        </p:blipFill>
        <p:spPr bwMode="auto">
          <a:xfrm>
            <a:off x="5326261" y="3537048"/>
            <a:ext cx="325859" cy="324000"/>
          </a:xfrm>
          <a:prstGeom prst="rect">
            <a:avLst/>
          </a:prstGeom>
          <a:noFill/>
        </p:spPr>
      </p:pic>
      <p:sp>
        <p:nvSpPr>
          <p:cNvPr id="29" name="Скругленный прямоугольник 28"/>
          <p:cNvSpPr/>
          <p:nvPr/>
        </p:nvSpPr>
        <p:spPr>
          <a:xfrm>
            <a:off x="3275856" y="4509120"/>
            <a:ext cx="1080000" cy="288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ящериц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452320" y="4509120"/>
            <a:ext cx="1080000" cy="288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лягушек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483768" y="5085216"/>
            <a:ext cx="1080000" cy="288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мышей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s://polinka.top/uploads/posts/2023-06/thumbs/1685754038_polinka-top-p-yashcheritsa-kartinka-dlya-detei-vkontakte-3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5517232"/>
            <a:ext cx="1593853" cy="1008112"/>
          </a:xfrm>
          <a:prstGeom prst="rect">
            <a:avLst/>
          </a:prstGeom>
          <a:noFill/>
        </p:spPr>
      </p:pic>
      <p:pic>
        <p:nvPicPr>
          <p:cNvPr id="32" name="Picture 2" descr="http://stickers-muraux-enfant.fr/5461-thickbox_default/sticker-Autocollant-enfant-grenouille-E052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570" t="26100" r="24401" b="26291"/>
          <a:stretch>
            <a:fillRect/>
          </a:stretch>
        </p:blipFill>
        <p:spPr bwMode="auto">
          <a:xfrm flipH="1">
            <a:off x="3851920" y="5301208"/>
            <a:ext cx="1512168" cy="1410805"/>
          </a:xfrm>
          <a:prstGeom prst="rect">
            <a:avLst/>
          </a:prstGeom>
          <a:noFill/>
        </p:spPr>
      </p:pic>
      <p:pic>
        <p:nvPicPr>
          <p:cNvPr id="33" name="Picture 4" descr="https://i.pinimg.com/originals/45/a5/e0/45a5e03c2efeda75554c64615ae0eef4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5085184"/>
            <a:ext cx="2232248" cy="1488165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3491880" y="1439198"/>
            <a:ext cx="18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 на ячейки таблицы!</a:t>
            </a:r>
            <a:endParaRPr lang="ru-RU" sz="1050" dirty="0"/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20" b="64137"/>
          <a:stretch>
            <a:fillRect/>
          </a:stretch>
        </p:blipFill>
        <p:spPr bwMode="auto">
          <a:xfrm>
            <a:off x="2987824" y="1700808"/>
            <a:ext cx="936104" cy="689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052" t="58815" r="9882"/>
          <a:stretch>
            <a:fillRect/>
          </a:stretch>
        </p:blipFill>
        <p:spPr bwMode="auto">
          <a:xfrm flipH="1">
            <a:off x="7380312" y="1772888"/>
            <a:ext cx="451412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 descr="https://drasler.ru/wp-content/uploads/2023/05/%D0%9A%D0%B0%D1%80%D1%82%D0%B8%D0%BD%D0%BA%D0%B8-%D0%B6%D0%B8%D0%B2%D0%BE%D1%82%D0%BD%D1%8B%D1%85-%D0%BB%D0%B8%D1%81%D0%B0-%D0%B4%D0%BB%D1%8F-%D0%B4%D0%B5%D1%82%D0%B5%D0%B9-17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948" t="5436" r="14300" b="45547"/>
          <a:stretch>
            <a:fillRect/>
          </a:stretch>
        </p:blipFill>
        <p:spPr bwMode="auto">
          <a:xfrm>
            <a:off x="5292080" y="1724811"/>
            <a:ext cx="598153" cy="648000"/>
          </a:xfrm>
          <a:prstGeom prst="rect">
            <a:avLst/>
          </a:prstGeom>
          <a:noFill/>
        </p:spPr>
      </p:pic>
      <p:sp>
        <p:nvSpPr>
          <p:cNvPr id="38" name="Стрелка вправо 37">
            <a:hlinkClick r:id="" action="ppaction://hlinkshowjump?jump=nextslide"/>
          </p:cNvPr>
          <p:cNvSpPr/>
          <p:nvPr/>
        </p:nvSpPr>
        <p:spPr>
          <a:xfrm>
            <a:off x="8532440" y="6453336"/>
            <a:ext cx="432048" cy="288032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3563888" y="4247510"/>
            <a:ext cx="792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Клик!</a:t>
            </a:r>
            <a:endParaRPr lang="ru-RU" sz="105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8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2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40"/>
                            </p:stCondLst>
                            <p:childTnLst>
                              <p:par>
                                <p:cTn id="8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916832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Выполни краткую запись задачи.</a:t>
            </a:r>
          </a:p>
          <a:p>
            <a:endParaRPr lang="ru-RU" dirty="0" smtClean="0"/>
          </a:p>
          <a:p>
            <a:r>
              <a:rPr lang="ru-RU" b="1" dirty="0" smtClean="0"/>
              <a:t>Смелый</a:t>
            </a:r>
            <a:r>
              <a:rPr lang="ru-RU" dirty="0" smtClean="0"/>
              <a:t> —</a:t>
            </a:r>
          </a:p>
          <a:p>
            <a:endParaRPr lang="ru-RU" dirty="0" smtClean="0"/>
          </a:p>
          <a:p>
            <a:r>
              <a:rPr lang="ru-RU" b="1" dirty="0" smtClean="0"/>
              <a:t>Ловкий</a:t>
            </a:r>
            <a:r>
              <a:rPr lang="ru-RU" dirty="0" smtClean="0"/>
              <a:t> —</a:t>
            </a:r>
          </a:p>
          <a:p>
            <a:endParaRPr lang="ru-RU" dirty="0" smtClean="0"/>
          </a:p>
          <a:p>
            <a:r>
              <a:rPr lang="ru-RU" b="1" dirty="0" smtClean="0"/>
              <a:t>Зоркий </a:t>
            </a:r>
            <a:r>
              <a:rPr lang="ru-RU" dirty="0" smtClean="0"/>
              <a:t>—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Выполни вычисления и запиши ответ.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116632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Задание 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20688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Лисята подросли и уже ловко охотились на майских жуков и кузнечиков. Рыжие озорники решили устроить соревнование по ловле насекомых. За неделю втроём они поймали 65 кузнечиков. Смелый поймал 21 кузнечика. Это на 3 кузнечика меньше, чем поймал Ловкий. Кто из лисят победил в ловле кузнечиков?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47664" y="2492896"/>
            <a:ext cx="1440000" cy="28800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 21 кузнечик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47664" y="3068960"/>
            <a:ext cx="4140000" cy="28800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?, на 3 кузнечика больше, чем Смелый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47664" y="3573016"/>
            <a:ext cx="1620000" cy="28800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 ? кузнечиков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5796136" y="2420888"/>
            <a:ext cx="216024" cy="129600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084168" y="2782669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65 кузнечиков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5536" y="4725144"/>
            <a:ext cx="5112568" cy="1296144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1) 21 + 3 = 24 (к.) – поймал Ловкий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2) 21 + 24 = 45 (к.) – поймали Смелый и Ловкий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3) 65 – 45 = 20 (к.) – поймал Зоркий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Ответ: победил Ловкий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6" name="Picture 6" descr="Кузнечик рисун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444208" y="3933056"/>
            <a:ext cx="1723627" cy="251030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051720" y="220486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Клик!</a:t>
            </a:r>
            <a:endParaRPr lang="ru-RU" sz="1050" dirty="0"/>
          </a:p>
        </p:txBody>
      </p:sp>
      <p:sp>
        <p:nvSpPr>
          <p:cNvPr id="13" name="TextBox 12"/>
          <p:cNvSpPr txBox="1"/>
          <p:nvPr/>
        </p:nvSpPr>
        <p:spPr>
          <a:xfrm>
            <a:off x="2051720" y="4509120"/>
            <a:ext cx="9361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 4 раза!</a:t>
            </a:r>
            <a:endParaRPr lang="ru-RU" sz="105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20" b="64137"/>
          <a:stretch>
            <a:fillRect/>
          </a:stretch>
        </p:blipFill>
        <p:spPr bwMode="auto">
          <a:xfrm>
            <a:off x="3131840" y="2204864"/>
            <a:ext cx="1152128" cy="848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052" t="58815" r="9882"/>
          <a:stretch>
            <a:fillRect/>
          </a:stretch>
        </p:blipFill>
        <p:spPr bwMode="auto">
          <a:xfrm flipH="1">
            <a:off x="4860031" y="2276872"/>
            <a:ext cx="601949" cy="86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https://drasler.ru/wp-content/uploads/2023/05/%D0%9A%D0%B0%D1%80%D1%82%D0%B8%D0%BD%D0%BA%D0%B8-%D0%B6%D0%B8%D0%B2%D0%BE%D1%82%D0%BD%D1%8B%D1%85-%D0%BB%D0%B8%D1%81%D0%B0-%D0%B4%D0%BB%D1%8F-%D0%B4%D0%B5%D1%82%D0%B5%D0%B9-1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948" t="5436" r="14300" b="45547"/>
          <a:stretch>
            <a:fillRect/>
          </a:stretch>
        </p:blipFill>
        <p:spPr bwMode="auto">
          <a:xfrm>
            <a:off x="4211960" y="3356992"/>
            <a:ext cx="648072" cy="702078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8532440" y="6453336"/>
            <a:ext cx="432048" cy="288032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9912" y="116632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Задание 4</a:t>
            </a:r>
            <a:endParaRPr lang="ru-RU" sz="2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76672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Рассмотри столбчатую диаграмму.            Устно ответь на вопросы.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836712"/>
            <a:ext cx="38894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Что обозначают столбцы синего и зелёного цвета?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Как ты думаешь, что должно быть записано в пустых полях в нижней части диаграммы?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Как определить, в каком поле будет записано имя каждого их трёх братьев? 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Запиши недостающие на диаграмме данные.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6670"/>
          <a:stretch>
            <a:fillRect/>
          </a:stretch>
        </p:blipFill>
        <p:spPr bwMode="auto">
          <a:xfrm>
            <a:off x="251520" y="836711"/>
            <a:ext cx="4752528" cy="362517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79512" y="4653136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Каких насекомых лисята поймали больше и на сколько? Вычисли и запиши ответ.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6" y="4077072"/>
            <a:ext cx="1152128" cy="28800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Ловкий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07704" y="4077072"/>
            <a:ext cx="1152128" cy="28800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Смелый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59832" y="4077072"/>
            <a:ext cx="1152128" cy="28800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Зоркий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43608" y="836712"/>
            <a:ext cx="360040" cy="2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24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95736" y="1196776"/>
            <a:ext cx="360040" cy="2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21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19872" y="1340792"/>
            <a:ext cx="360040" cy="2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20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5373216"/>
            <a:ext cx="6480720" cy="1296144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1) 12 + 23 + 19 = 54 (ж.) –  майских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2) 65 – 54 = 11 (к.) 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Ответ:  поймали на 11 кузнечиков больше, чем майских жуков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23728" y="429309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Клик!</a:t>
            </a:r>
            <a:endParaRPr lang="ru-RU" sz="1050" dirty="0"/>
          </a:p>
        </p:txBody>
      </p:sp>
      <p:pic>
        <p:nvPicPr>
          <p:cNvPr id="4098" name="Picture 2" descr="https://static1.bigstockphoto.com/2/2/4/large1500/4227151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526"/>
          <a:stretch>
            <a:fillRect/>
          </a:stretch>
        </p:blipFill>
        <p:spPr bwMode="auto">
          <a:xfrm>
            <a:off x="7812360" y="5157192"/>
            <a:ext cx="936104" cy="749343"/>
          </a:xfrm>
          <a:prstGeom prst="rect">
            <a:avLst/>
          </a:prstGeom>
          <a:noFill/>
        </p:spPr>
      </p:pic>
      <p:pic>
        <p:nvPicPr>
          <p:cNvPr id="17" name="Picture 6" descr="Кузнечик рисуно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876256" y="5301208"/>
            <a:ext cx="936104" cy="136335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051720" y="5191308"/>
            <a:ext cx="9361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 3 раза!</a:t>
            </a:r>
            <a:endParaRPr lang="ru-RU" sz="1050" dirty="0"/>
          </a:p>
        </p:txBody>
      </p:sp>
      <p:sp>
        <p:nvSpPr>
          <p:cNvPr id="19" name="Стрелка вправо 18">
            <a:hlinkClick r:id="" action="ppaction://hlinkshowjump?jump=nextslide"/>
          </p:cNvPr>
          <p:cNvSpPr/>
          <p:nvPr/>
        </p:nvSpPr>
        <p:spPr>
          <a:xfrm>
            <a:off x="8532440" y="6453336"/>
            <a:ext cx="432048" cy="288032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2627784" y="223128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Клик!</a:t>
            </a:r>
            <a:endParaRPr lang="ru-RU" sz="1050" dirty="0"/>
          </a:p>
        </p:txBody>
      </p:sp>
      <p:sp>
        <p:nvSpPr>
          <p:cNvPr id="25" name="TextBox 24"/>
          <p:cNvSpPr txBox="1"/>
          <p:nvPr/>
        </p:nvSpPr>
        <p:spPr>
          <a:xfrm>
            <a:off x="3923928" y="496759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Клик!</a:t>
            </a:r>
            <a:endParaRPr lang="ru-RU" sz="105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59024" y="5158933"/>
            <a:ext cx="8317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 три минуты Смелый пробежит              метров, Зоркий пробежит               метра, а Ловкий —             метра.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79912" y="116632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Задание 5</a:t>
            </a:r>
            <a:endParaRPr lang="ru-RU" sz="2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76673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Взрослая лиса может развивать скорость до 50 километров в час. Лисята решили</a:t>
            </a:r>
          </a:p>
          <a:p>
            <a:r>
              <a:rPr lang="ru-RU" b="1" dirty="0" smtClean="0"/>
              <a:t>выяснить, кто из них бегает быстрее. Смелый пробегал 10 метров за одну минуту, Зоркий пробегал за минуту на 2 метра меньше, чем Смелый. А Ловкий пробегал за минуту на 3 метра больше, чем Зоркий.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641574"/>
            <a:ext cx="8820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Кто из лисят был самым быстрым? Объясни свой ответ.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Рассмотри чертёж. Что показывает отрезок, обозначенный красной дугой?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4161854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 Отметь, где окажутся Зоркий и Ловкий через одну минуту после старта, через 2 минуты после старта.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 Вычисли устно и вставь пропущенные числа.</a:t>
            </a:r>
          </a:p>
        </p:txBody>
      </p:sp>
      <p:pic>
        <p:nvPicPr>
          <p:cNvPr id="7" name="Рисунок 6" descr="46.png"/>
          <p:cNvPicPr>
            <a:picLocks noChangeAspect="1"/>
          </p:cNvPicPr>
          <p:nvPr/>
        </p:nvPicPr>
        <p:blipFill>
          <a:blip r:embed="rId2" cstate="print"/>
          <a:srcRect l="14489" t="66149" r="17410" b="20201"/>
          <a:stretch>
            <a:fillRect/>
          </a:stretch>
        </p:blipFill>
        <p:spPr>
          <a:xfrm>
            <a:off x="1115616" y="2564904"/>
            <a:ext cx="5726772" cy="158400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23528" y="594928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Подчеркни «лишние» данные, которые не потребовались тебе для выполнения этого задания. 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23968" y="5229200"/>
            <a:ext cx="504000" cy="288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30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236296" y="5229200"/>
            <a:ext cx="504000" cy="288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24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91736" y="5517232"/>
            <a:ext cx="504000" cy="288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33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Арка 11"/>
          <p:cNvSpPr/>
          <p:nvPr/>
        </p:nvSpPr>
        <p:spPr>
          <a:xfrm>
            <a:off x="2195736" y="3212976"/>
            <a:ext cx="1044000" cy="504056"/>
          </a:xfrm>
          <a:prstGeom prst="blockArc">
            <a:avLst>
              <a:gd name="adj1" fmla="val 10800000"/>
              <a:gd name="adj2" fmla="val 89267"/>
              <a:gd name="adj3" fmla="val 521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87624" y="3284984"/>
            <a:ext cx="864000" cy="2520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Арка 13"/>
          <p:cNvSpPr/>
          <p:nvPr/>
        </p:nvSpPr>
        <p:spPr>
          <a:xfrm>
            <a:off x="2195736" y="3717032"/>
            <a:ext cx="1476000" cy="504056"/>
          </a:xfrm>
          <a:prstGeom prst="blockArc">
            <a:avLst>
              <a:gd name="adj1" fmla="val 10800000"/>
              <a:gd name="adj2" fmla="val 89267"/>
              <a:gd name="adj3" fmla="val 521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59632" y="3789040"/>
            <a:ext cx="864000" cy="2520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95536" y="764704"/>
            <a:ext cx="65527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052" t="58815" r="9882"/>
          <a:stretch>
            <a:fillRect/>
          </a:stretch>
        </p:blipFill>
        <p:spPr bwMode="auto">
          <a:xfrm flipH="1">
            <a:off x="8100392" y="2492896"/>
            <a:ext cx="648072" cy="93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https://drasler.ru/wp-content/uploads/2023/05/%D0%9A%D0%B0%D1%80%D1%82%D0%B8%D0%BD%D0%BA%D0%B8-%D0%B6%D0%B8%D0%B2%D0%BE%D1%82%D0%BD%D1%8B%D1%85-%D0%BB%D0%B8%D1%81%D0%B0-%D0%B4%D0%BB%D1%8F-%D0%B4%D0%B5%D1%82%D0%B5%D0%B9-1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948" t="5436" r="14300" b="45547"/>
          <a:stretch>
            <a:fillRect/>
          </a:stretch>
        </p:blipFill>
        <p:spPr bwMode="auto">
          <a:xfrm>
            <a:off x="6948264" y="2636912"/>
            <a:ext cx="792088" cy="858096"/>
          </a:xfrm>
          <a:prstGeom prst="rect">
            <a:avLst/>
          </a:prstGeom>
          <a:noFill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20" b="64137"/>
          <a:stretch>
            <a:fillRect/>
          </a:stretch>
        </p:blipFill>
        <p:spPr bwMode="auto">
          <a:xfrm>
            <a:off x="7308304" y="3356992"/>
            <a:ext cx="1152128" cy="848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3635896" y="6309320"/>
            <a:ext cx="15841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 на текст задания!</a:t>
            </a:r>
            <a:endParaRPr lang="ru-RU" sz="1050" dirty="0"/>
          </a:p>
        </p:txBody>
      </p:sp>
      <p:sp>
        <p:nvSpPr>
          <p:cNvPr id="23" name="TextBox 22"/>
          <p:cNvSpPr txBox="1"/>
          <p:nvPr/>
        </p:nvSpPr>
        <p:spPr>
          <a:xfrm>
            <a:off x="683568" y="3284984"/>
            <a:ext cx="5760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Клик!</a:t>
            </a:r>
            <a:endParaRPr lang="ru-RU" sz="1050" dirty="0"/>
          </a:p>
        </p:txBody>
      </p:sp>
      <p:sp>
        <p:nvSpPr>
          <p:cNvPr id="24" name="TextBox 23"/>
          <p:cNvSpPr txBox="1"/>
          <p:nvPr/>
        </p:nvSpPr>
        <p:spPr>
          <a:xfrm>
            <a:off x="683568" y="378904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Клик!</a:t>
            </a:r>
            <a:endParaRPr lang="ru-RU" sz="105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699792" y="2420912"/>
            <a:ext cx="360040" cy="2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10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555776" y="2924968"/>
            <a:ext cx="360040" cy="2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8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771800" y="3429000"/>
            <a:ext cx="360040" cy="2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11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9" name="Стрелка вправо 28">
            <a:hlinkClick r:id="" action="ppaction://hlinkshowjump?jump=endshow"/>
          </p:cNvPr>
          <p:cNvSpPr/>
          <p:nvPr/>
        </p:nvSpPr>
        <p:spPr>
          <a:xfrm>
            <a:off x="8532440" y="6453336"/>
            <a:ext cx="432048" cy="288032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2"/>
              </a:rPr>
              <a:t>https://illustrators.ru/uploads/illustration/image/889443/img405.jpg</a:t>
            </a:r>
            <a:r>
              <a:rPr lang="en-US" sz="1400" dirty="0" smtClean="0"/>
              <a:t> </a:t>
            </a:r>
            <a:endParaRPr lang="ru-RU" sz="1400" dirty="0" smtClean="0"/>
          </a:p>
          <a:p>
            <a:r>
              <a:rPr lang="en-US" sz="1400" dirty="0" smtClean="0">
                <a:hlinkClick r:id="rId3"/>
              </a:rPr>
              <a:t>https://polinka.top/uploads/posts/2023-06/thumbs/1685754038_polinka-top-p-yashcheritsa-kartinka-dlya-detei-vkontakte-30.png</a:t>
            </a:r>
            <a:r>
              <a:rPr lang="en-US" sz="1400" dirty="0" smtClean="0"/>
              <a:t> </a:t>
            </a:r>
            <a:endParaRPr lang="ru-RU" sz="1400" dirty="0" smtClean="0"/>
          </a:p>
          <a:p>
            <a:r>
              <a:rPr lang="en-US" sz="1400" dirty="0" smtClean="0">
                <a:hlinkClick r:id="rId4"/>
              </a:rPr>
              <a:t>http://stickers-muraux-enfant.fr/5461-thickbox_default/sticker-Autocollant-enfant-grenouille-E052.jpg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5"/>
              </a:rPr>
              <a:t>https://i.pinimg.com/originals/45/a5/e0/45a5e03c2efeda75554c64615ae0eef4.jpg</a:t>
            </a:r>
            <a:endParaRPr lang="ru-RU" sz="1400" dirty="0" smtClean="0"/>
          </a:p>
          <a:p>
            <a:r>
              <a:rPr lang="en-US" sz="1400" dirty="0" smtClean="0">
                <a:hlinkClick r:id="rId6"/>
              </a:rPr>
              <a:t>https://mykaleidoscope.ru/x/uploads/posts/2022-09/thumbs/1663115275_8-mykaleidoscope-ru-p-veselii-kuznechik-emotsii-10.png</a:t>
            </a:r>
            <a:r>
              <a:rPr lang="en-US" sz="1400" dirty="0" smtClean="0"/>
              <a:t> </a:t>
            </a:r>
            <a:endParaRPr lang="ru-RU" sz="1400" dirty="0" smtClean="0"/>
          </a:p>
          <a:p>
            <a:r>
              <a:rPr lang="en-US" sz="1400" dirty="0" smtClean="0">
                <a:hlinkClick r:id="rId7"/>
              </a:rPr>
              <a:t>https://drasler.ru/wp-content/uploads/2023/05/%D0%9A%D0%B0%D1%80%D1%82%D0%B8%D0%BD%D0%BA%D0%B8-%D0%B6%D0%B8%D0%B2%D0%BE%D1%82%D0%BD%D1%8B%D1%85-%D0%BB%D0%B8%D1%81%D0%B0-%D0%B4%D0%BB%D1%8F-%D0%B4%D0%B5%D1%82%D0%B5%D0%B9-17.jpg</a:t>
            </a:r>
            <a:r>
              <a:rPr lang="ru-RU" sz="1400" dirty="0" smtClean="0"/>
              <a:t> </a:t>
            </a:r>
            <a:r>
              <a:rPr lang="en-US" sz="1400" dirty="0" smtClean="0">
                <a:hlinkClick r:id="rId8"/>
              </a:rPr>
              <a:t>https://static1.bigstockphoto.com/2/2/4/large1500/42271516.jpg</a:t>
            </a:r>
            <a:r>
              <a:rPr lang="ru-RU" sz="1400" dirty="0" smtClean="0"/>
              <a:t>    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6064260"/>
            <a:ext cx="558011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Литература: </a:t>
            </a:r>
          </a:p>
          <a:p>
            <a:r>
              <a:rPr lang="ru-RU" sz="1200" b="1" dirty="0" smtClean="0"/>
              <a:t>Функциональная грамотность. 2 класс.</a:t>
            </a:r>
            <a:r>
              <a:rPr lang="ru-RU" sz="1200" dirty="0" smtClean="0"/>
              <a:t> Тренажер для школьников/ М.В. Буряк, С.А. Шейкина. – М.: Планета, 2022. – 88 с. – (Учение с увлечением). </a:t>
            </a:r>
            <a:endParaRPr lang="ru-R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92696" y="188640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Ссылки на интернет-ресурсы:</a:t>
            </a:r>
            <a:endParaRPr lang="ru-RU" sz="1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</TotalTime>
  <Words>807</Words>
  <Application>Microsoft Office PowerPoint</Application>
  <PresentationFormat>Экран (4:3)</PresentationFormat>
  <Paragraphs>111</Paragraphs>
  <Slides>8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Артём</dc:creator>
  <cp:lastModifiedBy>Артём</cp:lastModifiedBy>
  <cp:revision>8</cp:revision>
  <dcterms:created xsi:type="dcterms:W3CDTF">2023-08-08T21:20:11Z</dcterms:created>
  <dcterms:modified xsi:type="dcterms:W3CDTF">2023-08-19T13:02:09Z</dcterms:modified>
</cp:coreProperties>
</file>